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033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124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353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10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573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8594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36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824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15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348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04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559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19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9939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088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084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917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9FA593-7520-4F36-A58C-6F97CB1E73E2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77644-0E1C-43CC-B611-1CD4115C4E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0521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مبادئ وقاية عملي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المحاضرة الأولى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087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86604"/>
            <a:ext cx="8946541" cy="5961796"/>
          </a:xfrm>
        </p:spPr>
        <p:txBody>
          <a:bodyPr/>
          <a:lstStyle/>
          <a:p>
            <a:pPr lvl="0"/>
            <a:r>
              <a:rPr lang="ar-IQ" b="1" dirty="0"/>
              <a:t>صف مزدوجة الأرجل </a:t>
            </a:r>
            <a:r>
              <a:rPr lang="en-US" b="1" dirty="0"/>
              <a:t>Class : </a:t>
            </a:r>
            <a:r>
              <a:rPr lang="en-US" b="1" dirty="0" err="1"/>
              <a:t>Diplopoda</a:t>
            </a:r>
            <a:endParaRPr lang="en-US" dirty="0"/>
          </a:p>
          <a:p>
            <a:r>
              <a:rPr lang="ar-IQ" dirty="0"/>
              <a:t>    و تعرف بذوات الألف رجل و هي حيوانات جسمها اسطواني متميز برأس يحمل زوجا" قصيرا" من قرون الإستشعار و بجسم يحمل 30 زوجا" او اكثر من الارجل المفصلية المتشابهة و زوجين لكل حلقة جسمية .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5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7" y="2105025"/>
            <a:ext cx="7961746" cy="40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09434"/>
            <a:ext cx="8946541" cy="5838966"/>
          </a:xfrm>
        </p:spPr>
        <p:txBody>
          <a:bodyPr/>
          <a:lstStyle/>
          <a:p>
            <a:pPr lvl="0"/>
            <a:r>
              <a:rPr lang="ar-IQ" b="1" dirty="0"/>
              <a:t>صف مفردة الأرجل </a:t>
            </a:r>
            <a:r>
              <a:rPr lang="en-US" b="1" dirty="0"/>
              <a:t>Class : </a:t>
            </a:r>
            <a:r>
              <a:rPr lang="en-US" b="1" dirty="0" err="1"/>
              <a:t>Chilopoda</a:t>
            </a:r>
            <a:endParaRPr lang="en-US" dirty="0"/>
          </a:p>
          <a:p>
            <a:r>
              <a:rPr lang="ar-IQ" b="1" dirty="0"/>
              <a:t>    </a:t>
            </a:r>
            <a:r>
              <a:rPr lang="ar-IQ" dirty="0"/>
              <a:t>و هي ذوات المئة رجل و هي حيوانات جسمها متطاول و مسطح متميز برأس يحمل زوجا" طويلا" من قرون الإستشعار  و بجسم يحمل خمسة عشر زوجا" أو اكثر من الأرجل المفصلية و زوجا" واحدا" لكل حلقة جسمية .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5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90" y="2100262"/>
            <a:ext cx="7615449" cy="38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2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64024"/>
            <a:ext cx="8946541" cy="5784375"/>
          </a:xfrm>
        </p:spPr>
        <p:txBody>
          <a:bodyPr/>
          <a:lstStyle/>
          <a:p>
            <a:pPr lvl="0"/>
            <a:r>
              <a:rPr lang="ar-IQ" b="1" dirty="0"/>
              <a:t>صف الحشرات </a:t>
            </a:r>
            <a:r>
              <a:rPr lang="en-US" b="1" dirty="0"/>
              <a:t>Class : Insect</a:t>
            </a:r>
            <a:endParaRPr lang="en-US" dirty="0"/>
          </a:p>
          <a:p>
            <a:r>
              <a:rPr lang="en-US" b="1" dirty="0"/>
              <a:t>    </a:t>
            </a:r>
            <a:endParaRPr lang="en-US" dirty="0"/>
          </a:p>
          <a:p>
            <a:r>
              <a:rPr lang="ar-IQ" b="1" dirty="0"/>
              <a:t>مميزات صف الحشرات </a:t>
            </a:r>
            <a:endParaRPr lang="en-US" dirty="0"/>
          </a:p>
          <a:p>
            <a:pPr lvl="0"/>
            <a:r>
              <a:rPr lang="ar-IQ" dirty="0"/>
              <a:t>الجسم يتكون من ثلاث مناطق الرأس و الصدر و البطن .</a:t>
            </a:r>
            <a:endParaRPr lang="en-US" dirty="0"/>
          </a:p>
          <a:p>
            <a:pPr lvl="0"/>
            <a:r>
              <a:rPr lang="ar-IQ" dirty="0"/>
              <a:t>يحمل الصدر ثلاث أزواج من الارجل المفصلية و احيانا" اجنحة . </a:t>
            </a:r>
            <a:endParaRPr lang="en-US" dirty="0"/>
          </a:p>
          <a:p>
            <a:pPr lvl="0"/>
            <a:r>
              <a:rPr lang="ar-IQ" dirty="0"/>
              <a:t>يحمل الرأس زوجا" من قرون الإستشعار .</a:t>
            </a:r>
            <a:endParaRPr lang="en-US" dirty="0"/>
          </a:p>
          <a:p>
            <a:pPr lvl="0"/>
            <a:r>
              <a:rPr lang="ar-IQ" dirty="0"/>
              <a:t>تتنفس جميع هذه الطائفة بواسطة القصبات الهوائية .</a:t>
            </a:r>
            <a:endParaRPr lang="en-US" dirty="0"/>
          </a:p>
          <a:p>
            <a:r>
              <a:rPr lang="ar-IQ" dirty="0"/>
              <a:t>من امثلتها الجراد و الصراصر و ارعاشات و الفراشات و الخنافس و النمل و النحل و النمل و النمل الأبيض و الذباب .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5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614149"/>
            <a:ext cx="5374161" cy="5813947"/>
          </a:xfrm>
        </p:spPr>
      </p:pic>
    </p:spTree>
    <p:extLst>
      <p:ext uri="{BB962C8B-B14F-4D97-AF65-F5344CB8AC3E}">
        <p14:creationId xmlns:p14="http://schemas.microsoft.com/office/powerpoint/2010/main" val="44159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103313" y="504825"/>
            <a:ext cx="8947150" cy="5743575"/>
          </a:xfrm>
        </p:spPr>
        <p:txBody>
          <a:bodyPr>
            <a:normAutofit fontScale="92500" lnSpcReduction="20000"/>
          </a:bodyPr>
          <a:lstStyle/>
          <a:p>
            <a:r>
              <a:rPr lang="ar-IQ" dirty="0"/>
              <a:t>يحتاج القائم بعمل مجموعة حشرية الى بعض الأدوات من أهمها ما يلي :</a:t>
            </a:r>
            <a:endParaRPr lang="en-US" dirty="0"/>
          </a:p>
          <a:p>
            <a:pPr lvl="0"/>
            <a:r>
              <a:rPr lang="ar-IQ" b="1" dirty="0"/>
              <a:t>شبكة جمع الحشرات </a:t>
            </a:r>
            <a:endParaRPr lang="en-US" dirty="0"/>
          </a:p>
          <a:p>
            <a:r>
              <a:rPr lang="ar-IQ" dirty="0"/>
              <a:t>    تصنع من التيل الأبيض على شكل مخروط , ترتبط فتحته بإطار مستدير من السلك يثبت في مقبض الخشب أو الألمنيوم بطول 60-70 سم و تستخدم في جمع الحشرات .</a:t>
            </a:r>
            <a:endParaRPr lang="en-US" dirty="0"/>
          </a:p>
          <a:p>
            <a:pPr lvl="0"/>
            <a:r>
              <a:rPr lang="ar-IQ" b="1" dirty="0"/>
              <a:t>الشفاط</a:t>
            </a:r>
            <a:endParaRPr lang="en-US" dirty="0"/>
          </a:p>
          <a:p>
            <a:r>
              <a:rPr lang="ar-IQ" dirty="0"/>
              <a:t>    أنبوبة من الزجاج ذات سدادة بها ثقبان يمر في احديهما أنبوبة ضيقة منحنية يصل أحد أطرافها الى قرب قاع الأنبوبة الزجاجية و يمر من الثقب الآخر أنبوبة منحنية قصيرة توصل بخرطوم من المطاط تندفع من خلالها الحشرات المراد جمعها الى داخل الأنبوبة عند سحب الهواء من الانبوبة الأولى بالفم , و يستخدم في جمع الحشرات صغيرة الحجم .</a:t>
            </a:r>
            <a:endParaRPr lang="en-US" dirty="0"/>
          </a:p>
          <a:p>
            <a:pPr lvl="0"/>
            <a:r>
              <a:rPr lang="ar-IQ" b="1" dirty="0"/>
              <a:t>زجاجة قتل الحشرات</a:t>
            </a:r>
            <a:endParaRPr lang="en-US" dirty="0"/>
          </a:p>
          <a:p>
            <a:r>
              <a:rPr lang="ar-IQ" dirty="0"/>
              <a:t>    تكون ذات احجام مختلفة و تحتوي هذه الزجاجات على مواد سامة لقتل الحشرات .</a:t>
            </a:r>
            <a:endParaRPr lang="en-US" dirty="0"/>
          </a:p>
          <a:p>
            <a:pPr lvl="0"/>
            <a:r>
              <a:rPr lang="ar-IQ" b="1" dirty="0"/>
              <a:t>الصلابة </a:t>
            </a:r>
            <a:endParaRPr lang="en-US" dirty="0"/>
          </a:p>
          <a:p>
            <a:r>
              <a:rPr lang="ar-IQ" b="1" dirty="0"/>
              <a:t>    </a:t>
            </a:r>
            <a:r>
              <a:rPr lang="ar-IQ" dirty="0"/>
              <a:t>تتكون من قاعدة خشبية يعلوها شريحتان من الخشب يحجزان بينهما تجويفا" يمكن التحكم في سعة التجويف تبعا" لحجم بطن الحشرة التي توضع داخل التجويف و يمكن بسط الاجنحة على الشريحتين اذا احتاج الأمر لذلك .</a:t>
            </a:r>
            <a:endParaRPr lang="en-US" dirty="0"/>
          </a:p>
          <a:p>
            <a:pPr lvl="0"/>
            <a:r>
              <a:rPr lang="ar-IQ" b="1" dirty="0"/>
              <a:t>دبابيس التحميل </a:t>
            </a:r>
            <a:endParaRPr lang="en-US" dirty="0"/>
          </a:p>
          <a:p>
            <a:r>
              <a:rPr lang="ar-IQ" b="1" dirty="0"/>
              <a:t>    </a:t>
            </a:r>
            <a:r>
              <a:rPr lang="ar-IQ" dirty="0"/>
              <a:t>تستخدم دبابيس خاصة في تحميل الحشرات .</a:t>
            </a:r>
            <a:endParaRPr lang="en-US" dirty="0"/>
          </a:p>
          <a:p>
            <a:r>
              <a:rPr lang="ar-IQ" dirty="0"/>
              <a:t>بالإضافة لما سبق توجد أدوات أخرى تشمل الملقط و عدسة و فرشاة و غيرها من الأدوات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8355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23082"/>
            <a:ext cx="8946541" cy="5825318"/>
          </a:xfrm>
        </p:spPr>
        <p:txBody>
          <a:bodyPr/>
          <a:lstStyle/>
          <a:p>
            <a:r>
              <a:rPr lang="ar-IQ" dirty="0" smtClean="0"/>
              <a:t>شبكة جمع الحشرات</a:t>
            </a:r>
          </a:p>
          <a:p>
            <a:endParaRPr lang="ar-IQ" dirty="0"/>
          </a:p>
        </p:txBody>
      </p:sp>
      <p:pic>
        <p:nvPicPr>
          <p:cNvPr id="4" name="صورة 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45" y="1152842"/>
            <a:ext cx="5274310" cy="45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8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64024"/>
            <a:ext cx="8946541" cy="5784375"/>
          </a:xfrm>
        </p:spPr>
        <p:txBody>
          <a:bodyPr/>
          <a:lstStyle/>
          <a:p>
            <a:r>
              <a:rPr lang="ar-IQ" dirty="0" smtClean="0"/>
              <a:t>الشفاط</a:t>
            </a:r>
          </a:p>
          <a:p>
            <a:endParaRPr lang="ar-IQ" dirty="0"/>
          </a:p>
        </p:txBody>
      </p:sp>
      <p:pic>
        <p:nvPicPr>
          <p:cNvPr id="4" name="صورة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941696"/>
            <a:ext cx="7410733" cy="51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6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5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0" y="1050878"/>
            <a:ext cx="7001302" cy="49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5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23082"/>
            <a:ext cx="8946541" cy="5825318"/>
          </a:xfrm>
        </p:spPr>
        <p:txBody>
          <a:bodyPr/>
          <a:lstStyle/>
          <a:p>
            <a:r>
              <a:rPr lang="ar-IQ" dirty="0" smtClean="0"/>
              <a:t>الصلابة و طريقة التصليب</a:t>
            </a:r>
          </a:p>
          <a:p>
            <a:endParaRPr lang="ar-IQ" dirty="0"/>
          </a:p>
        </p:txBody>
      </p:sp>
      <p:pic>
        <p:nvPicPr>
          <p:cNvPr id="4" name="صورة 5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777922"/>
            <a:ext cx="4495800" cy="58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64024"/>
            <a:ext cx="8946541" cy="5784375"/>
          </a:xfrm>
        </p:spPr>
        <p:txBody>
          <a:bodyPr/>
          <a:lstStyle/>
          <a:p>
            <a:r>
              <a:rPr lang="ar-IQ" b="1" dirty="0"/>
              <a:t>الحشرات </a:t>
            </a:r>
            <a:r>
              <a:rPr lang="en-US" b="1" dirty="0"/>
              <a:t>Insects</a:t>
            </a:r>
            <a:endParaRPr lang="en-US" dirty="0"/>
          </a:p>
          <a:p>
            <a:r>
              <a:rPr lang="ar-IQ" b="1" dirty="0"/>
              <a:t>تصنيف الحشرات </a:t>
            </a:r>
            <a:endParaRPr lang="en-US" dirty="0"/>
          </a:p>
          <a:p>
            <a:r>
              <a:rPr lang="ar-IQ" b="1" dirty="0"/>
              <a:t>    </a:t>
            </a:r>
            <a:r>
              <a:rPr lang="ar-IQ" dirty="0"/>
              <a:t>    تعتبر الحشرات من اكبر الطوائف التي تنتمي الى شعبة مفصلية الأرجل التي تكون مع اثنتي عشرة شعبة أخرى المملكة الحيوانية .</a:t>
            </a:r>
            <a:endParaRPr lang="en-US" dirty="0"/>
          </a:p>
          <a:p>
            <a:r>
              <a:rPr lang="ar-IQ" b="1" dirty="0"/>
              <a:t>شعبة مفصلية الأرجل </a:t>
            </a:r>
            <a:r>
              <a:rPr lang="en-US" b="1" dirty="0"/>
              <a:t>Phylum : </a:t>
            </a:r>
            <a:r>
              <a:rPr lang="en-US" b="1" dirty="0" err="1"/>
              <a:t>Arthropoda</a:t>
            </a:r>
            <a:endParaRPr lang="en-US" dirty="0"/>
          </a:p>
          <a:p>
            <a:r>
              <a:rPr lang="ar-IQ" b="1" dirty="0"/>
              <a:t>    </a:t>
            </a:r>
            <a:r>
              <a:rPr lang="ar-IQ" dirty="0"/>
              <a:t>هي من أكبر الشعب في المملكة الحيوانية من حيث كثرة أنواعها و سميت مفصلية الارجل لأن أجسامها تحمل زوائد مزدوجة تتمفصل مع بعضها . و تقسم هذه الشعبة الى عدة صفوف منها : </a:t>
            </a:r>
            <a:endParaRPr lang="en-US" dirty="0"/>
          </a:p>
          <a:p>
            <a:pPr lvl="0"/>
            <a:r>
              <a:rPr lang="ar-IQ" b="1" dirty="0"/>
              <a:t>صف العنكبوتيات </a:t>
            </a:r>
            <a:r>
              <a:rPr lang="en-US" b="1" dirty="0"/>
              <a:t>Class : </a:t>
            </a:r>
            <a:r>
              <a:rPr lang="en-US" b="1" dirty="0" err="1"/>
              <a:t>Arachnida</a:t>
            </a:r>
            <a:endParaRPr lang="en-US" dirty="0"/>
          </a:p>
          <a:p>
            <a:r>
              <a:rPr lang="ar-IQ" b="1" dirty="0"/>
              <a:t>    </a:t>
            </a:r>
            <a:r>
              <a:rPr lang="ar-IQ" dirty="0"/>
              <a:t>معظمها حيوانات ارضية , يتكون الجسم من منطقتين مقدم الجسم و مؤخر الجسم و لها اربعة ازواج من الأرجل المفصلية و هي لا تحمل قرون إستشعار , يتم التنفس فيها بالقصبات الهوائية أو الرئات الكتابية , تضم هذه الطائفة أنواع العقارب و العناكب و القراد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4802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13900"/>
            <a:ext cx="8946541" cy="5934500"/>
          </a:xfrm>
        </p:spPr>
        <p:txBody>
          <a:bodyPr/>
          <a:lstStyle/>
          <a:p>
            <a:r>
              <a:rPr lang="ar-IQ" dirty="0" smtClean="0"/>
              <a:t>العناكب                                                 القراد</a:t>
            </a:r>
          </a:p>
          <a:p>
            <a:endParaRPr lang="ar-IQ" dirty="0"/>
          </a:p>
        </p:txBody>
      </p:sp>
      <p:pic>
        <p:nvPicPr>
          <p:cNvPr id="4" name="صورة 5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2" y="777922"/>
            <a:ext cx="3962952" cy="4599296"/>
          </a:xfrm>
          <a:prstGeom prst="rect">
            <a:avLst/>
          </a:prstGeom>
        </p:spPr>
      </p:pic>
      <p:pic>
        <p:nvPicPr>
          <p:cNvPr id="5" name="صورة 5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61" y="777922"/>
            <a:ext cx="4028506" cy="45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0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09434"/>
            <a:ext cx="8946541" cy="5838966"/>
          </a:xfrm>
        </p:spPr>
        <p:txBody>
          <a:bodyPr/>
          <a:lstStyle/>
          <a:p>
            <a:pPr lvl="0"/>
            <a:r>
              <a:rPr lang="ar-IQ" b="1" dirty="0"/>
              <a:t>صف القشريات </a:t>
            </a:r>
            <a:r>
              <a:rPr lang="en-US" b="1" dirty="0"/>
              <a:t>Class : </a:t>
            </a:r>
            <a:r>
              <a:rPr lang="en-US" b="1" dirty="0" err="1"/>
              <a:t>Crustacea</a:t>
            </a:r>
            <a:endParaRPr lang="en-US" dirty="0"/>
          </a:p>
          <a:p>
            <a:r>
              <a:rPr lang="ar-IQ" dirty="0"/>
              <a:t>    و يتميز افراد هذا الصف بإنقسام جسمها الى منطقتين رأس صدري و بطن , يحمل الرأس الصدري خمسة ازواج من الأرجل المفصلية و لها زوجان من قرون الإستشعار و تعيش أغلبها في الماء و من أمثلتها الروبيان و السرطان .</a:t>
            </a:r>
            <a:endParaRPr lang="en-US" dirty="0"/>
          </a:p>
          <a:p>
            <a:r>
              <a:rPr lang="ar-IQ" dirty="0" smtClean="0"/>
              <a:t>الروبيان                                                        السرطان</a:t>
            </a:r>
          </a:p>
          <a:p>
            <a:endParaRPr lang="ar-IQ" dirty="0"/>
          </a:p>
        </p:txBody>
      </p:sp>
      <p:pic>
        <p:nvPicPr>
          <p:cNvPr id="4" name="صورة 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1" y="2693612"/>
            <a:ext cx="4885898" cy="3554787"/>
          </a:xfrm>
          <a:prstGeom prst="rect">
            <a:avLst/>
          </a:prstGeom>
        </p:spPr>
      </p:pic>
      <p:pic>
        <p:nvPicPr>
          <p:cNvPr id="5" name="صورة 5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2506183"/>
            <a:ext cx="4383088" cy="39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96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537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Ion</vt:lpstr>
      <vt:lpstr>مبادئ وقاية عملي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مبادئ وقاية عملي</dc:title>
  <dc:creator>City Centre</dc:creator>
  <cp:lastModifiedBy>City Centre</cp:lastModifiedBy>
  <cp:revision>11</cp:revision>
  <dcterms:created xsi:type="dcterms:W3CDTF">2018-03-09T05:26:16Z</dcterms:created>
  <dcterms:modified xsi:type="dcterms:W3CDTF">2018-03-09T06:02:05Z</dcterms:modified>
</cp:coreProperties>
</file>